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2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0" r:id="rId15"/>
    <p:sldId id="471" r:id="rId16"/>
    <p:sldId id="472" r:id="rId17"/>
    <p:sldId id="473" r:id="rId18"/>
    <p:sldId id="474" r:id="rId19"/>
    <p:sldId id="475" r:id="rId20"/>
    <p:sldId id="476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72" d="100"/>
          <a:sy n="72" d="100"/>
        </p:scale>
        <p:origin x="-2034" y="-444"/>
      </p:cViewPr>
      <p:guideLst>
        <p:guide orient="horz" pos="1996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66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2235;&#35838;&#26102;\Lesson28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20116;&#21333;&#20803;\&#20864;&#25945;&#33521;&#35821;&#20843;&#24180;&#32423;&#19979;&#20876;&#31532;&#20116;&#21333;&#20803;&#31532;&#22235;&#35838;&#26102;\Lesson28_&#35838;&#25991;&#24405;&#38899;_128k.mp3" TargetMode="Externa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28  Ms.Liu’s Great Idea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8380" y="720090"/>
            <a:ext cx="7128510" cy="7620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sz="4400" b="1">
                <a:solidFill>
                  <a:srgbClr val="FF0000"/>
                </a:solidFill>
                <a:latin typeface="Times New Roman" panose="02020603050405020304" pitchFamily="18" charset="0"/>
                <a:sym typeface="+mn-ea"/>
              </a:rPr>
              <a:t>Unit 5　Buying and Selling</a:t>
            </a:r>
            <a:endParaRPr sz="4400" b="1">
              <a:solidFill>
                <a:srgbClr val="FF0000"/>
              </a:solidFill>
              <a:latin typeface="Times New Roman" panose="02020603050405020304" pitchFamily="18" charset="0"/>
              <a:sym typeface="+mn-ea"/>
            </a:endParaRPr>
          </a:p>
        </p:txBody>
      </p:sp>
      <p:pic>
        <p:nvPicPr>
          <p:cNvPr id="12296" name="图片 1"/>
          <p:cNvPicPr>
            <a:picLocks noChangeAspect="1"/>
          </p:cNvPicPr>
          <p:nvPr/>
        </p:nvPicPr>
        <p:blipFill>
          <a:blip r:embed="rId1" cstate="print"/>
          <a:srcRect l="5901" r="16925" b="22646"/>
          <a:stretch>
            <a:fillRect/>
          </a:stretch>
        </p:blipFill>
        <p:spPr>
          <a:xfrm>
            <a:off x="2316480" y="1955165"/>
            <a:ext cx="4511675" cy="2947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142852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613728"/>
            <a:ext cx="5080000" cy="34163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surprising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也是形容词,意思是“令人吃惊的”,一般用来修饰物,表示某物令人吃惊。类似的词语还有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endParaRPr lang="en-US" altLang="zh-CN" sz="2400" b="1" u="none" dirty="0" smtClean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excited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—exciting, amazed</a:t>
            </a:r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—amazing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endParaRPr lang="en-US" altLang="zh-CN" sz="2400" b="1" i="1" u="none" dirty="0" smtClean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bored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—boring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 were surprised at the little girl’s show.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他们对小姑娘的表演感到惊讶。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little girl’s show was surprising.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小姑娘的表演令人惊讶。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85840" y="35737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641033"/>
            <a:ext cx="5080000" cy="27736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3.On our way home,I wondered if everyone would be honest.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wonder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是及物动词,意思是“想知道”,后面常接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或者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whether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引导的宾语从句,表示请求或者提出疑问。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wonder if she will come.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我想知道她是否会来。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29325" y="28911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06830" y="507683"/>
            <a:ext cx="5080000" cy="489364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wonder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后面还可以接疑问词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where,when,who,how</a:t>
            </a:r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,why,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what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等引导的宾语从句或者构成短语:疑问词+动词不定式。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wonder when she will come.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我想知道她什么时候来。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wonder where to buy clothes.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我想知道去哪儿买衣服。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wonder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也可以作不及物动词,意思是“感到吃惊”,常用短语是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wonder at/about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意思是“对……感到吃惊”。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wonder at/about her mind.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我对她的思维感到吃惊。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69025" y="485584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005" y="751522"/>
            <a:ext cx="5080000" cy="24079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4.George says that he has tried to be an honest man all his life.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all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one’s 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意思是“某人一生”,一般和现在完成时态连用。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has kept working all his life.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他一生都在工作。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90260" y="271462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6980" y="632142"/>
            <a:ext cx="5080000" cy="452431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900" b="0" u="none" dirty="0">
                <a:solidFill>
                  <a:srgbClr val="000000"/>
                </a:solidFill>
                <a:latin typeface="方正书宋_GBK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和life有关的词组: 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(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1)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have a…life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过……生活。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All the people want to have a happy life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所有人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都想过幸福的生活。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(2)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 rest of one’s 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某人的余生。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 decided that I would live in China for the rest of my life.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我决定在我的有生之年都住在中国。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(3)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save one’s 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挽救某人的命。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soldier saved a little boy’s life in the river.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那个士兵在河里救了一个小男孩。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96330" y="407543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11885" y="771207"/>
            <a:ext cx="5080000" cy="414083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(4)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life and death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生死攸关。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Get the doctor to come quickly and tell him it’s a matter of life and death.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要医生赶快来,告诉他这是生死攸关的事情。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(5)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risk one’s 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冒着生命危险。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risked his life to save the child.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他冒生命危险救那个孩子。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(6)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lose one’s life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失去生命。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Ham lost his life at sea.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哈姆在海里失去了生命。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890260" y="358775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7"/>
          <p:cNvSpPr txBox="1"/>
          <p:nvPr/>
        </p:nvSpPr>
        <p:spPr>
          <a:xfrm>
            <a:off x="768350" y="1565275"/>
            <a:ext cx="30988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15363" name="Text Box 8"/>
          <p:cNvSpPr txBox="1"/>
          <p:nvPr/>
        </p:nvSpPr>
        <p:spPr>
          <a:xfrm>
            <a:off x="672783" y="320358"/>
            <a:ext cx="9144000" cy="1371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0000FF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B60A9F"/>
                </a:solidFill>
                <a:latin typeface="Times New Roman" panose="02020603050405020304" pitchFamily="18" charset="0"/>
              </a:rPr>
              <a:t>Fill in the blanks with the words in the  </a:t>
            </a:r>
            <a:r>
              <a:rPr lang="en-US" altLang="zh-CN" b="1" dirty="0" smtClean="0">
                <a:solidFill>
                  <a:srgbClr val="B60A9F"/>
                </a:solidFill>
                <a:latin typeface="Times New Roman" panose="02020603050405020304" pitchFamily="18" charset="0"/>
              </a:rPr>
              <a:t>box.</a:t>
            </a:r>
            <a:endParaRPr lang="en-US" altLang="zh-CN" b="1" dirty="0">
              <a:solidFill>
                <a:srgbClr val="B60A9F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b="1" dirty="0">
              <a:solidFill>
                <a:srgbClr val="B60A9F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en-US" altLang="zh-CN" b="1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3"/>
          <p:cNvSpPr txBox="1"/>
          <p:nvPr/>
        </p:nvSpPr>
        <p:spPr>
          <a:xfrm>
            <a:off x="673100" y="1171575"/>
            <a:ext cx="5899785" cy="5207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90170" tIns="46990" rIns="90170" bIns="46990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gate   honest  trust  value  believe 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15365" name="Text Box 11"/>
          <p:cNvSpPr txBox="1"/>
          <p:nvPr/>
        </p:nvSpPr>
        <p:spPr>
          <a:xfrm>
            <a:off x="250825" y="1847850"/>
            <a:ext cx="9144000" cy="39319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AutoNum type="arabicPeriod"/>
            </a:pPr>
            <a:r>
              <a:rPr lang="en-US" altLang="zh-CN" b="1" dirty="0">
                <a:latin typeface="Times New Roman" panose="02020603050405020304" pitchFamily="18" charset="0"/>
              </a:rPr>
              <a:t>George says that he has tried to be an ________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 man all his </a:t>
            </a:r>
            <a:r>
              <a:rPr lang="en-US" altLang="zh-CN" b="1" dirty="0" smtClean="0">
                <a:latin typeface="Times New Roman" panose="02020603050405020304" pitchFamily="18" charset="0"/>
              </a:rPr>
              <a:t>life.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2. She says that she will wait for me at the ______.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3.They think that no one knows the ______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 of this book.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4. You should ______ that your dream will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  come true </a:t>
            </a:r>
            <a:r>
              <a:rPr lang="en-US" altLang="zh-CN" b="1" dirty="0" smtClean="0">
                <a:latin typeface="Times New Roman" panose="02020603050405020304" pitchFamily="18" charset="0"/>
              </a:rPr>
              <a:t>someday.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5. We know that we can _______ Xiao Zhang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 because he is a good </a:t>
            </a:r>
            <a:r>
              <a:rPr lang="en-US" altLang="zh-CN" b="1" dirty="0" smtClean="0">
                <a:latin typeface="Times New Roman" panose="02020603050405020304" pitchFamily="18" charset="0"/>
              </a:rPr>
              <a:t>guy.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6156" name="Text Box 12"/>
          <p:cNvSpPr txBox="1"/>
          <p:nvPr/>
        </p:nvSpPr>
        <p:spPr>
          <a:xfrm>
            <a:off x="6572885" y="1847533"/>
            <a:ext cx="117030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honest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7" name="Text Box 13"/>
          <p:cNvSpPr txBox="1"/>
          <p:nvPr/>
        </p:nvSpPr>
        <p:spPr>
          <a:xfrm>
            <a:off x="6928168" y="2627313"/>
            <a:ext cx="81470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gate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58" name="Text Box 14"/>
          <p:cNvSpPr txBox="1"/>
          <p:nvPr/>
        </p:nvSpPr>
        <p:spPr>
          <a:xfrm>
            <a:off x="5935345" y="3145473"/>
            <a:ext cx="99314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value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60" name="Text Box 16"/>
          <p:cNvSpPr txBox="1"/>
          <p:nvPr/>
        </p:nvSpPr>
        <p:spPr>
          <a:xfrm>
            <a:off x="2403475" y="3995738"/>
            <a:ext cx="159385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believe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61" name="Text Box 17"/>
          <p:cNvSpPr txBox="1"/>
          <p:nvPr/>
        </p:nvSpPr>
        <p:spPr>
          <a:xfrm>
            <a:off x="4115118" y="4826953"/>
            <a:ext cx="91313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trust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25855" y="464185"/>
            <a:ext cx="740791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teacher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teaching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一生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吃惊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想知道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if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随意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),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boys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5.Everyone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should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诚实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52930" y="1734185"/>
            <a:ext cx="16459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all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his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life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797175" y="2165985"/>
            <a:ext cx="16256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surprised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907704" y="2564904"/>
            <a:ext cx="14668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wonders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579245" y="2974340"/>
            <a:ext cx="25844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Help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yourselves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669790" y="3392805"/>
            <a:ext cx="11703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honest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63540" y="449453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56005" y="735965"/>
            <a:ext cx="7198360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1.Practice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after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class.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76375" y="3442970"/>
            <a:ext cx="1774825" cy="1824355"/>
          </a:xfrm>
          <a:prstGeom prst="rect">
            <a:avLst/>
          </a:prstGeom>
        </p:spPr>
      </p:pic>
      <p:sp>
        <p:nvSpPr>
          <p:cNvPr id="2" name="动作按钮: 后退或前一项 1">
            <a:hlinkClick r:id="" action="ppaction://hlinkshowjump?jump=firstslide"/>
          </p:cNvPr>
          <p:cNvSpPr/>
          <p:nvPr/>
        </p:nvSpPr>
        <p:spPr>
          <a:xfrm>
            <a:off x="7380605" y="5373370"/>
            <a:ext cx="503555" cy="431800"/>
          </a:xfrm>
          <a:prstGeom prst="actionButtonBackPrevious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Text Box 9"/>
          <p:cNvSpPr txBox="1"/>
          <p:nvPr/>
        </p:nvSpPr>
        <p:spPr>
          <a:xfrm>
            <a:off x="615950" y="1203325"/>
            <a:ext cx="7464425" cy="18834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algn="l" eaLnBrk="1" hangingPunct="1">
              <a:lnSpc>
                <a:spcPct val="120000"/>
              </a:lnSpc>
              <a:spcBef>
                <a:spcPct val="10000"/>
              </a:spcBef>
              <a:buClr>
                <a:srgbClr val="000000"/>
              </a:buClr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sym typeface="+mn-ea"/>
              </a:rPr>
              <a:t>1. Do you know any mottos about honesty?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sym typeface="+mn-ea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sym typeface="+mn-ea"/>
              </a:rPr>
              <a:t>2. Would it be difficult to open a shop without a    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MS PGothic" panose="020B0600070205080204" pitchFamily="34" charset="-128"/>
              <a:sym typeface="+mn-ea"/>
            </a:endParaRPr>
          </a:p>
          <a:p>
            <a:pPr marL="0" lvl="0" indent="0" algn="l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800" b="1" i="1" dirty="0">
                <a:solidFill>
                  <a:srgbClr val="0000CC"/>
                </a:solidFill>
                <a:effectLst/>
                <a:latin typeface="Times New Roman" panose="02020603050405020304" pitchFamily="18" charset="0"/>
                <a:ea typeface="MS PGothic" panose="020B0600070205080204" pitchFamily="34" charset="-128"/>
                <a:sym typeface="+mn-ea"/>
              </a:rPr>
              <a:t>    salesperson? Why or why not?</a:t>
            </a:r>
            <a:endParaRPr lang="en-US" altLang="zh-CN" sz="2800" b="1" i="1" dirty="0">
              <a:solidFill>
                <a:srgbClr val="0000CC"/>
              </a:solidFill>
              <a:effectLst/>
              <a:latin typeface="Times New Roman" panose="02020603050405020304" pitchFamily="18" charset="0"/>
              <a:ea typeface="MS PGothic" panose="020B0600070205080204" pitchFamily="34" charset="-128"/>
              <a:sym typeface="+mn-ea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2576830" y="895350"/>
            <a:ext cx="5683250" cy="16510"/>
          </a:xfrm>
          <a:prstGeom prst="line">
            <a:avLst/>
          </a:prstGeom>
          <a:ln w="57150">
            <a:gradFill flip="none" rotWithShape="1">
              <a:gsLst>
                <a:gs pos="0">
                  <a:srgbClr val="EAC112"/>
                </a:gs>
                <a:gs pos="16000">
                  <a:srgbClr val="87C620"/>
                </a:gs>
                <a:gs pos="77000">
                  <a:srgbClr val="EFD220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1"/>
          <p:cNvSpPr txBox="1"/>
          <p:nvPr/>
        </p:nvSpPr>
        <p:spPr>
          <a:xfrm>
            <a:off x="3223260" y="371158"/>
            <a:ext cx="4103688" cy="64579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en-US" altLang="zh-CN" sz="2800" b="1" dirty="0">
                <a:solidFill>
                  <a:srgbClr val="B60A9F"/>
                </a:solidFill>
                <a:effectLst/>
                <a:latin typeface="Times New Roman" panose="02020603050405020304" pitchFamily="18" charset="0"/>
                <a:ea typeface="微软雅黑" panose="020B0503020204020204" charset="-122"/>
              </a:rPr>
              <a:t>Free talk</a:t>
            </a:r>
            <a:endParaRPr lang="en-US" altLang="zh-CN" sz="2800" b="1" dirty="0">
              <a:solidFill>
                <a:srgbClr val="B60A9F"/>
              </a:solidFill>
              <a:effectLst/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7300" y="1332547"/>
            <a:ext cx="5080000" cy="435864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saw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another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sign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:“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Help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Yourself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!”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surprised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farmer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trusting.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our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wondered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if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everyone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would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honest.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George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says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has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tried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be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honest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man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all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his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life.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57300" y="387350"/>
            <a:ext cx="6234430" cy="944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Read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text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in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and pay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attention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 these </a:t>
            </a:r>
            <a:r>
              <a:rPr lang="en-US" altLang="zh-CN" sz="2800" b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sentences.</a:t>
            </a:r>
            <a:endParaRPr lang="zh-CN" altLang="en-US" dirty="0"/>
          </a:p>
        </p:txBody>
      </p:sp>
      <p:pic>
        <p:nvPicPr>
          <p:cNvPr id="13" name="图片 12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75225" y="4950460"/>
            <a:ext cx="2687320" cy="168656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614680"/>
            <a:ext cx="6305550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know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about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main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points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of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passage.At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same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time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hear.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1.Rose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husband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took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trip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2.They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were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find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farmer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trusting.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3.Ms.Liu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wants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this. 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46275" y="2748280"/>
            <a:ext cx="196088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countryside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327400" y="3169920"/>
            <a:ext cx="16256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surprised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323715" y="4006215"/>
            <a:ext cx="9137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open</a:t>
            </a:r>
            <a:endParaRPr lang="zh-CN" altLang="en-US" dirty="0"/>
          </a:p>
        </p:txBody>
      </p:sp>
      <p:pic>
        <p:nvPicPr>
          <p:cNvPr id="11" name="图片 10" descr="a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36096" y="4797152"/>
            <a:ext cx="2345690" cy="1628140"/>
          </a:xfrm>
          <a:prstGeom prst="ellipse">
            <a:avLst/>
          </a:prstGeom>
        </p:spPr>
      </p:pic>
      <p:pic>
        <p:nvPicPr>
          <p:cNvPr id="7" name="Lesson28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812360" y="980728"/>
            <a:ext cx="584448" cy="584448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3795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00125" y="450215"/>
            <a:ext cx="6570980" cy="39319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Rose’s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shopping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experience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did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Rose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wonder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home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Why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Ms.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Liu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want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open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such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shop</a:t>
            </a:r>
            <a:r>
              <a:rPr lang="en-US" altLang="zh-CN" sz="2800" b="1" u="none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 </a:t>
            </a:r>
            <a:endParaRPr lang="zh-CN" altLang="en-US" sz="2800" b="1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06830" y="4382135"/>
            <a:ext cx="6641465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 shop would be a good way for students to learn the value of honesty. 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21130" y="1720215"/>
            <a:ext cx="292798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It was wonderful.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21130" y="2974975"/>
            <a:ext cx="679323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She wondered if everyone would be honest. </a:t>
            </a:r>
            <a:endParaRPr lang="zh-CN" altLang="en-US" dirty="0"/>
          </a:p>
        </p:txBody>
      </p:sp>
      <p:pic>
        <p:nvPicPr>
          <p:cNvPr id="7" name="图片 6" descr="z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71105" y="3640455"/>
            <a:ext cx="1554480" cy="159639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/>
          <p:nvPr/>
        </p:nvSpPr>
        <p:spPr>
          <a:xfrm>
            <a:off x="824230" y="1677353"/>
            <a:ext cx="30988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5" name="Text Box 6"/>
          <p:cNvSpPr txBox="1"/>
          <p:nvPr/>
        </p:nvSpPr>
        <p:spPr>
          <a:xfrm>
            <a:off x="222885" y="1031875"/>
            <a:ext cx="885126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  Rose is Ms. Liu’s English friend. She went on a trip to the ___________ on the weekend with her ______  .  She bought some eggs in a special shop. There was ______ </a:t>
            </a:r>
            <a:endParaRPr lang="en-US" altLang="zh-CN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latin typeface="Times New Roman" panose="02020603050405020304" pitchFamily="18" charset="0"/>
              </a:rPr>
              <a:t>in the shop. She just followed the signs and  _____ herself. She took the eggs and put the money in a box. She was ________ that the farmer trusted others. Ms. Liu learned from her story. She decide to help her students _____ a shop like this. Then they could ______ money for school activities. Ms. Liu believes that most people want to be _____ and that students should know the ______ of honesty .</a:t>
            </a:r>
            <a:endParaRPr lang="en-US" altLang="zh-CN" b="1" dirty="0">
              <a:latin typeface="Times New Roman" panose="02020603050405020304" pitchFamily="18" charset="0"/>
            </a:endParaRPr>
          </a:p>
        </p:txBody>
      </p:sp>
      <p:sp>
        <p:nvSpPr>
          <p:cNvPr id="11271" name="Text Box 7"/>
          <p:cNvSpPr txBox="1"/>
          <p:nvPr/>
        </p:nvSpPr>
        <p:spPr>
          <a:xfrm>
            <a:off x="825818" y="1404303"/>
            <a:ext cx="196088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countryside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3" name="Text Box 9"/>
          <p:cNvSpPr txBox="1"/>
          <p:nvPr/>
        </p:nvSpPr>
        <p:spPr>
          <a:xfrm>
            <a:off x="6569710" y="1404303"/>
            <a:ext cx="148653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husband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4" name="Text Box 10"/>
          <p:cNvSpPr txBox="1"/>
          <p:nvPr/>
        </p:nvSpPr>
        <p:spPr>
          <a:xfrm>
            <a:off x="7197725" y="1839278"/>
            <a:ext cx="1876425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nobody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5" name="Text Box 11"/>
          <p:cNvSpPr txBox="1"/>
          <p:nvPr/>
        </p:nvSpPr>
        <p:spPr>
          <a:xfrm>
            <a:off x="6949440" y="2357755"/>
            <a:ext cx="119062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helped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6" name="Text Box 12"/>
          <p:cNvSpPr txBox="1"/>
          <p:nvPr/>
        </p:nvSpPr>
        <p:spPr>
          <a:xfrm>
            <a:off x="1399858" y="3163253"/>
            <a:ext cx="1981200" cy="518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5000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surprised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7" name="Text Box 13"/>
          <p:cNvSpPr txBox="1"/>
          <p:nvPr/>
        </p:nvSpPr>
        <p:spPr>
          <a:xfrm>
            <a:off x="1606868" y="3964623"/>
            <a:ext cx="91376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open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8" name="Text Box 14"/>
          <p:cNvSpPr txBox="1"/>
          <p:nvPr/>
        </p:nvSpPr>
        <p:spPr>
          <a:xfrm>
            <a:off x="7678420" y="3964940"/>
            <a:ext cx="91440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raise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79" name="Text Box 15"/>
          <p:cNvSpPr txBox="1"/>
          <p:nvPr/>
        </p:nvSpPr>
        <p:spPr>
          <a:xfrm>
            <a:off x="2893695" y="4833303"/>
            <a:ext cx="1170305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honest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80" name="Text Box 16"/>
          <p:cNvSpPr txBox="1"/>
          <p:nvPr/>
        </p:nvSpPr>
        <p:spPr>
          <a:xfrm>
            <a:off x="825818" y="5298758"/>
            <a:ext cx="993140" cy="518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zh-CN" b="1" dirty="0">
                <a:solidFill>
                  <a:srgbClr val="FF0000"/>
                </a:solidFill>
                <a:latin typeface="Times New Roman" panose="02020603050405020304" pitchFamily="18" charset="0"/>
              </a:rPr>
              <a:t>value</a:t>
            </a:r>
            <a:endParaRPr lang="en-US" altLang="zh-CN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40798" y="513715"/>
            <a:ext cx="249364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2800" b="1" noProof="0" dirty="0">
                <a:ln>
                  <a:noFill/>
                </a:ln>
                <a:solidFill>
                  <a:srgbClr val="B60A9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Retell the story</a:t>
            </a:r>
            <a:endParaRPr lang="en-US" altLang="zh-CN" sz="2800" b="1" noProof="0" dirty="0">
              <a:ln>
                <a:noFill/>
              </a:ln>
              <a:solidFill>
                <a:srgbClr val="B60A9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3" name="KSO_Shape"/>
          <p:cNvSpPr/>
          <p:nvPr/>
        </p:nvSpPr>
        <p:spPr bwMode="auto">
          <a:xfrm>
            <a:off x="926148" y="243840"/>
            <a:ext cx="2592388" cy="606425"/>
          </a:xfrm>
          <a:prstGeom prst="roundRect">
            <a:avLst>
              <a:gd name="adj" fmla="val 50000"/>
            </a:avLst>
          </a:prstGeom>
          <a:solidFill>
            <a:srgbClr val="E4D31F"/>
          </a:solidFill>
          <a:ln w="25400" cap="flat" cmpd="sng" algn="ctr">
            <a:noFill/>
            <a:prstDash val="solid"/>
          </a:ln>
          <a:effectLst/>
        </p:spPr>
        <p:style>
          <a:lnRef idx="2">
            <a:srgbClr val="4F81BD">
              <a:shade val="50000"/>
            </a:srgbClr>
          </a:lnRef>
          <a:fillRef idx="1">
            <a:srgbClr val="4F81BD"/>
          </a:fillRef>
          <a:effectRef idx="0">
            <a:srgbClr val="4F81BD"/>
          </a:effectRef>
          <a:fontRef idx="minor">
            <a:sysClr val="window" lastClr="FFFFFF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Let’s Do It!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  <p:bldP spid="112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95705" y="684530"/>
            <a:ext cx="5385435" cy="4647426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1.Then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saw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another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sign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:</a:t>
            </a:r>
            <a:endParaRPr lang="en-US" altLang="zh-CN" sz="2800" b="1" i="1" u="sng" dirty="0" smtClean="0">
              <a:solidFill>
                <a:srgbClr val="B60A9F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/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“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Help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Yourself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!”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     help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yourself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意思是“请随意”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一般招待客人或者请他人自便去做某事的时候用的礼貌用语。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help oneself to sth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意思是“自己取用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……”,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其中反身代词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oneself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要随着所指的人而发生变化。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Help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yourself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fish.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请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随便吃些鱼吧。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 Help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yourselves,children!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孩子们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请随意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!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34455" y="40341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59632" y="764704"/>
            <a:ext cx="5080000" cy="353943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2.We were surprised to find that the farmer was so trusting.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句中句式“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Sb + be 动词+ 形容词+ 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”,动词不定式用在表示情感的形容词的后面表示原因。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be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surprised 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to…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意思是“惊讶于……,对……感到惊讶”。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algn="l"/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   She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was surprised to hear that news.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听到那个消息,她很惊讶。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84168" y="3645024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181735" y="385445"/>
            <a:ext cx="6305550" cy="560387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(1)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surprise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作名词时,意思是“意想不到的事情”,通常用于以下短语之中: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①</a:t>
            </a:r>
            <a:r>
              <a:rPr lang="en-US" altLang="zh-CN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to one’s </a:t>
            </a:r>
            <a:r>
              <a:rPr lang="en-US" altLang="zh-CN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surprise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令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某人惊讶的是……。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 </a:t>
            </a:r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her surprise,she really received his invitation at last.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令她吃惊的是,最后她真接到了他的邀请。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②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in surprise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惊讶地。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He opened his eyes wide in surprise.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他吃惊地睁大了眼睛。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③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get a surprise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吃了一惊。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If he comes,she will get a surprise.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如果他来了,她会感到非常吃惊。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④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take/catch sb by surprise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出乎某人意料。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That accident took/caught her by surprise.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那个事故令她措手不及。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6" name="图片 5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102475" y="45605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4765</Words>
  <Application>WPS 演示</Application>
  <PresentationFormat>全屏显示(4:3)</PresentationFormat>
  <Paragraphs>190</Paragraphs>
  <Slides>18</Slides>
  <Notes>2</Notes>
  <HiddenSlides>0</HiddenSlides>
  <MMClips>1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5" baseType="lpstr">
      <vt:lpstr>Arial</vt:lpstr>
      <vt:lpstr>宋体</vt:lpstr>
      <vt:lpstr>Wingdings</vt:lpstr>
      <vt:lpstr>Aharoni</vt:lpstr>
      <vt:lpstr>Times New Roman</vt:lpstr>
      <vt:lpstr>楷体</vt:lpstr>
      <vt:lpstr>MS PGothic</vt:lpstr>
      <vt:lpstr>微软雅黑</vt:lpstr>
      <vt:lpstr>方正书宋_GBK</vt:lpstr>
      <vt:lpstr>NEU-BZ-S92</vt:lpstr>
      <vt:lpstr>方正楷体_GBK</vt:lpstr>
      <vt:lpstr>方正黑体_GBK</vt:lpstr>
      <vt:lpstr>NEU-HZ-S92</vt:lpstr>
      <vt:lpstr>NEU-F5-S92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87</cp:revision>
  <dcterms:created xsi:type="dcterms:W3CDTF">2015-11-21T07:20:00Z</dcterms:created>
  <dcterms:modified xsi:type="dcterms:W3CDTF">2019-01-02T02:35:03Z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